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2" r:id="rId6"/>
    <p:sldId id="264" r:id="rId7"/>
    <p:sldId id="260" r:id="rId8"/>
    <p:sldId id="263" r:id="rId9"/>
    <p:sldId id="261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1D591D"/>
    <a:srgbClr val="30B5F0"/>
    <a:srgbClr val="2121FF"/>
    <a:srgbClr val="0000CC"/>
    <a:srgbClr val="0000FF"/>
    <a:srgbClr val="FFFFFF"/>
    <a:srgbClr val="00CC00"/>
    <a:srgbClr val="FF6600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51" autoAdjust="0"/>
    <p:restoredTop sz="94707" autoAdjust="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D3FB9E-B141-455E-B8B0-BAC59F5F60BE}" type="datetimeFigureOut">
              <a:rPr lang="en-US" smtClean="0"/>
              <a:pPr/>
              <a:t>3/2/2012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B83338-D6E6-43BB-A6D9-E6CD3D5E80A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B83338-D6E6-43BB-A6D9-E6CD3D5E80A3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B83338-D6E6-43BB-A6D9-E6CD3D5E80A3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B83338-D6E6-43BB-A6D9-E6CD3D5E80A3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AE4B8-6BB4-43D6-ABE9-3563ECD73F7B}" type="datetimeFigureOut">
              <a:rPr lang="en-US" smtClean="0"/>
              <a:pPr/>
              <a:t>3/2/2012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33484-8788-49FA-9799-FD7168A23B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AE4B8-6BB4-43D6-ABE9-3563ECD73F7B}" type="datetimeFigureOut">
              <a:rPr lang="en-US" smtClean="0"/>
              <a:pPr/>
              <a:t>3/2/2012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33484-8788-49FA-9799-FD7168A23B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AE4B8-6BB4-43D6-ABE9-3563ECD73F7B}" type="datetimeFigureOut">
              <a:rPr lang="en-US" smtClean="0"/>
              <a:pPr/>
              <a:t>3/2/2012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33484-8788-49FA-9799-FD7168A23B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AE4B8-6BB4-43D6-ABE9-3563ECD73F7B}" type="datetimeFigureOut">
              <a:rPr lang="en-US" smtClean="0"/>
              <a:pPr/>
              <a:t>3/2/2012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33484-8788-49FA-9799-FD7168A23B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AE4B8-6BB4-43D6-ABE9-3563ECD73F7B}" type="datetimeFigureOut">
              <a:rPr lang="en-US" smtClean="0"/>
              <a:pPr/>
              <a:t>3/2/2012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33484-8788-49FA-9799-FD7168A23B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AE4B8-6BB4-43D6-ABE9-3563ECD73F7B}" type="datetimeFigureOut">
              <a:rPr lang="en-US" smtClean="0"/>
              <a:pPr/>
              <a:t>3/2/2012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33484-8788-49FA-9799-FD7168A23B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AE4B8-6BB4-43D6-ABE9-3563ECD73F7B}" type="datetimeFigureOut">
              <a:rPr lang="en-US" smtClean="0"/>
              <a:pPr/>
              <a:t>3/2/2012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33484-8788-49FA-9799-FD7168A23B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AE4B8-6BB4-43D6-ABE9-3563ECD73F7B}" type="datetimeFigureOut">
              <a:rPr lang="en-US" smtClean="0"/>
              <a:pPr/>
              <a:t>3/2/2012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33484-8788-49FA-9799-FD7168A23B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AE4B8-6BB4-43D6-ABE9-3563ECD73F7B}" type="datetimeFigureOut">
              <a:rPr lang="en-US" smtClean="0"/>
              <a:pPr/>
              <a:t>3/2/2012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33484-8788-49FA-9799-FD7168A23B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AE4B8-6BB4-43D6-ABE9-3563ECD73F7B}" type="datetimeFigureOut">
              <a:rPr lang="en-US" smtClean="0"/>
              <a:pPr/>
              <a:t>3/2/2012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33484-8788-49FA-9799-FD7168A23B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AE4B8-6BB4-43D6-ABE9-3563ECD73F7B}" type="datetimeFigureOut">
              <a:rPr lang="en-US" smtClean="0"/>
              <a:pPr/>
              <a:t>3/2/2012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33484-8788-49FA-9799-FD7168A23B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6AE4B8-6BB4-43D6-ABE9-3563ECD73F7B}" type="datetimeFigureOut">
              <a:rPr lang="en-US" smtClean="0"/>
              <a:pPr/>
              <a:t>3/2/2012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D33484-8788-49FA-9799-FD7168A23BE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Saint_Patrick&#8216;s_Day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enchantedlearning.com/europe/ireland/flaganswers.shtml" TargetMode="External"/><Relationship Id="rId5" Type="http://schemas.openxmlformats.org/officeDocument/2006/relationships/hyperlink" Target="http://www.history.com/topics/st-patricks-day" TargetMode="External"/><Relationship Id="rId4" Type="http://schemas.openxmlformats.org/officeDocument/2006/relationships/hyperlink" Target="http://www.historychannel.com/exhibits/stpatricksday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6000">
              <a:schemeClr val="accent4"/>
            </a:gs>
            <a:gs pos="100000">
              <a:schemeClr val="accent2">
                <a:shade val="45000"/>
                <a:satMod val="165000"/>
              </a:schemeClr>
            </a:gs>
          </a:gsLst>
          <a:lin ang="10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By: </a:t>
            </a:r>
            <a:r>
              <a:rPr lang="en-US" dirty="0" err="1" smtClean="0">
                <a:solidFill>
                  <a:schemeClr val="bg1"/>
                </a:solidFill>
              </a:rPr>
              <a:t>Kenzie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Krei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2050" name="Picture 2" descr="C:\Documents and Settings\KreiKR\Local Settings\Temporary Internet Files\Content.IE5\GV1FEH7D\MC900054094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990600"/>
            <a:ext cx="4343400" cy="3009796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Documents and Settings\KreiKR\Local Settings\Temporary Internet Files\Content.IE5\ROW89K8P\MC90044118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609600"/>
            <a:ext cx="7772400" cy="1500187"/>
          </a:xfrm>
          <a:noFill/>
        </p:spPr>
        <p:txBody>
          <a:bodyPr>
            <a:noAutofit/>
          </a:bodyPr>
          <a:lstStyle/>
          <a:p>
            <a:pPr algn="ctr"/>
            <a:r>
              <a:rPr lang="en-US" sz="3600" dirty="0" smtClean="0">
                <a:solidFill>
                  <a:srgbClr val="FFFF00"/>
                </a:solidFill>
                <a:latin typeface="Berlin Sans FB Demi" pitchFamily="34" charset="0"/>
              </a:rPr>
              <a:t>We all know St Patrick’s Day is celebrated on March 17</a:t>
            </a:r>
            <a:r>
              <a:rPr lang="en-US" sz="3600" baseline="30000" dirty="0" smtClean="0">
                <a:solidFill>
                  <a:srgbClr val="FFFF00"/>
                </a:solidFill>
                <a:latin typeface="Berlin Sans FB Demi" pitchFamily="34" charset="0"/>
              </a:rPr>
              <a:t>th</a:t>
            </a:r>
            <a:r>
              <a:rPr lang="en-US" sz="3600" dirty="0" smtClean="0">
                <a:solidFill>
                  <a:srgbClr val="FFFF00"/>
                </a:solidFill>
                <a:latin typeface="Berlin Sans FB Demi" pitchFamily="34" charset="0"/>
              </a:rPr>
              <a:t>, but what is it for?</a:t>
            </a:r>
            <a:endParaRPr lang="en-US" sz="3600" dirty="0">
              <a:solidFill>
                <a:srgbClr val="FFFF00"/>
              </a:solidFill>
              <a:latin typeface="Berlin Sans FB Dem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95400" y="5105400"/>
            <a:ext cx="6781800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Fun Fact: St. Patrick is a well know saint. In stories he is said to have banished all of the snakes out of Ireland. These stories are false.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600200" y="4114800"/>
            <a:ext cx="6172200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Fun Fact: The typical meal for St Patrick’s Day includes corned beef and cabbage. </a:t>
            </a:r>
            <a:endParaRPr lang="en-US" dirty="0"/>
          </a:p>
        </p:txBody>
      </p:sp>
    </p:spTree>
  </p:cSld>
  <p:clrMapOvr>
    <a:masterClrMapping/>
  </p:clrMapOvr>
  <p:transition spd="slow" advClick="0" advTm="25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1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GulimChe" pitchFamily="49" charset="-127"/>
                <a:ea typeface="GulimChe" pitchFamily="49" charset="-127"/>
              </a:rPr>
              <a:t>Who was Saint Patrick?</a:t>
            </a:r>
            <a:endParaRPr lang="en-US" dirty="0"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800" dirty="0" smtClean="0">
                <a:latin typeface="GulimChe" pitchFamily="49" charset="-127"/>
                <a:ea typeface="GulimChe" pitchFamily="49" charset="-127"/>
              </a:rPr>
              <a:t>Born: Britain to a wealthy family. Date unknown </a:t>
            </a:r>
          </a:p>
          <a:p>
            <a:r>
              <a:rPr lang="en-US" sz="2800" dirty="0" smtClean="0">
                <a:latin typeface="GulimChe" pitchFamily="49" charset="-127"/>
                <a:ea typeface="GulimChe" pitchFamily="49" charset="-127"/>
              </a:rPr>
              <a:t>He died: March 17</a:t>
            </a:r>
            <a:r>
              <a:rPr lang="en-US" sz="2800" baseline="30000" dirty="0" smtClean="0">
                <a:latin typeface="GulimChe" pitchFamily="49" charset="-127"/>
                <a:ea typeface="GulimChe" pitchFamily="49" charset="-127"/>
              </a:rPr>
              <a:t>th</a:t>
            </a:r>
            <a:r>
              <a:rPr lang="en-US" sz="2800" dirty="0" smtClean="0">
                <a:latin typeface="GulimChe" pitchFamily="49" charset="-127"/>
                <a:ea typeface="GulimChe" pitchFamily="49" charset="-127"/>
              </a:rPr>
              <a:t> around 460 B.C. (St Patrick's Day)</a:t>
            </a:r>
          </a:p>
          <a:p>
            <a:r>
              <a:rPr lang="en-US" sz="2800" dirty="0" smtClean="0">
                <a:latin typeface="GulimChe" pitchFamily="49" charset="-127"/>
                <a:ea typeface="GulimChe" pitchFamily="49" charset="-127"/>
              </a:rPr>
              <a:t>When he was about 16, he was taken prisoner by Irish raiders that were attacking his family's house and land.  </a:t>
            </a:r>
          </a:p>
          <a:p>
            <a:r>
              <a:rPr lang="en-US" sz="2800" dirty="0" smtClean="0">
                <a:latin typeface="GulimChe" pitchFamily="49" charset="-127"/>
                <a:ea typeface="GulimChe" pitchFamily="49" charset="-127"/>
              </a:rPr>
              <a:t>He was taken to Ireland and spent 6 years in captivity. </a:t>
            </a:r>
          </a:p>
          <a:p>
            <a:r>
              <a:rPr lang="en-US" sz="2800" dirty="0" smtClean="0">
                <a:latin typeface="GulimChe" pitchFamily="49" charset="-127"/>
                <a:ea typeface="GulimChe" pitchFamily="49" charset="-127"/>
              </a:rPr>
              <a:t>He worked as a shepherd </a:t>
            </a:r>
          </a:p>
          <a:p>
            <a:r>
              <a:rPr lang="en-US" sz="2800" dirty="0" smtClean="0">
                <a:latin typeface="GulimChe" pitchFamily="49" charset="-127"/>
                <a:ea typeface="GulimChe" pitchFamily="49" charset="-127"/>
              </a:rPr>
              <a:t>He then taught his religion to the Irishmen.</a:t>
            </a:r>
          </a:p>
          <a:p>
            <a:endParaRPr lang="en-US" sz="2800" dirty="0"/>
          </a:p>
        </p:txBody>
      </p:sp>
      <p:pic>
        <p:nvPicPr>
          <p:cNvPr id="1027" name="Picture 3" descr="C:\Documents and Settings\KreiKR\Local Settings\Temporary Internet Files\Content.IE5\4R3T7R53\MC90032447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9597" y="1219200"/>
            <a:ext cx="1854403" cy="133593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2100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1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500"/>
                            </p:stCondLst>
                            <p:childTnLst>
                              <p:par>
                                <p:cTn id="16" presetID="21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0"/>
                            </p:stCondLst>
                            <p:childTnLst>
                              <p:par>
                                <p:cTn id="24" presetID="40" presetClass="entr" presetSubtype="0" fill="hold" nodeType="after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200"/>
                            </p:stCondLst>
                            <p:childTnLst>
                              <p:par>
                                <p:cTn id="30" presetID="8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200"/>
                            </p:stCondLst>
                            <p:childTnLst>
                              <p:par>
                                <p:cTn id="34" presetID="17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FF00">
            <a:alpha val="6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500" dirty="0" smtClean="0">
                <a:latin typeface="Verdana" pitchFamily="34" charset="0"/>
              </a:rPr>
              <a:t>Symbols used for St. Patrick’s Day</a:t>
            </a:r>
            <a:endParaRPr lang="en-US" sz="3500" dirty="0">
              <a:latin typeface="Verdana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>
                <a:latin typeface="Verdana" pitchFamily="34" charset="0"/>
              </a:rPr>
              <a:t>Sacred Irish plant</a:t>
            </a:r>
          </a:p>
          <a:p>
            <a:r>
              <a:rPr lang="en-US" dirty="0" smtClean="0">
                <a:latin typeface="Verdana" pitchFamily="34" charset="0"/>
              </a:rPr>
              <a:t>Marks spring is coming</a:t>
            </a:r>
          </a:p>
          <a:p>
            <a:r>
              <a:rPr lang="en-US" dirty="0" smtClean="0">
                <a:latin typeface="Verdana" pitchFamily="34" charset="0"/>
              </a:rPr>
              <a:t>Became a symbol by the 17</a:t>
            </a:r>
            <a:r>
              <a:rPr lang="en-US" baseline="30000" dirty="0" smtClean="0">
                <a:latin typeface="Verdana" pitchFamily="34" charset="0"/>
              </a:rPr>
              <a:t>th</a:t>
            </a:r>
            <a:r>
              <a:rPr lang="en-US" dirty="0" smtClean="0">
                <a:latin typeface="Verdana" pitchFamily="34" charset="0"/>
              </a:rPr>
              <a:t> century</a:t>
            </a:r>
          </a:p>
          <a:p>
            <a:r>
              <a:rPr lang="en-US" dirty="0" smtClean="0">
                <a:latin typeface="Verdana" pitchFamily="34" charset="0"/>
              </a:rPr>
              <a:t>Irish wore shamrock’s for luck when being seized by Britain</a:t>
            </a:r>
          </a:p>
          <a:p>
            <a:r>
              <a:rPr lang="en-US" dirty="0" smtClean="0">
                <a:latin typeface="Verdana" pitchFamily="34" charset="0"/>
              </a:rPr>
              <a:t>It helped the Irish remember their heritage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>
                <a:latin typeface="Verdana" pitchFamily="34" charset="0"/>
              </a:rPr>
              <a:t>Nothing to do with   St. Patrick’s Day</a:t>
            </a:r>
          </a:p>
          <a:p>
            <a:r>
              <a:rPr lang="en-US" dirty="0" smtClean="0">
                <a:latin typeface="Verdana" pitchFamily="34" charset="0"/>
              </a:rPr>
              <a:t>Came from a movie produced by Walt Disney</a:t>
            </a:r>
          </a:p>
          <a:p>
            <a:r>
              <a:rPr lang="en-US" dirty="0" smtClean="0">
                <a:latin typeface="Verdana" pitchFamily="34" charset="0"/>
              </a:rPr>
              <a:t>The film had an Irish leprechaun and has been associated with this holiday ever since</a:t>
            </a:r>
            <a:endParaRPr lang="en-US" dirty="0">
              <a:latin typeface="Verdana" pitchFamily="34" charset="0"/>
            </a:endParaRPr>
          </a:p>
        </p:txBody>
      </p:sp>
      <p:pic>
        <p:nvPicPr>
          <p:cNvPr id="1026" name="Picture 2" descr="C:\Documents and Settings\KreiKR\Local Settings\Temporary Internet Files\Content.IE5\4R3T7R53\MC900354202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2800" y="1219200"/>
            <a:ext cx="1384897" cy="1351984"/>
          </a:xfrm>
          <a:prstGeom prst="rect">
            <a:avLst/>
          </a:prstGeom>
          <a:noFill/>
        </p:spPr>
      </p:pic>
      <p:pic>
        <p:nvPicPr>
          <p:cNvPr id="1027" name="Picture 3" descr="C:\Documents and Settings\KreiKR\Local Settings\Temporary Internet Files\Content.IE5\22G0HJEO\MC900091913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7126" y="1066800"/>
            <a:ext cx="1186874" cy="1510045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381000" y="1524000"/>
            <a:ext cx="27432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Shamrock</a:t>
            </a:r>
            <a:endParaRPr lang="en-US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572000" y="1447800"/>
            <a:ext cx="3383554" cy="7848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5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Leprechaun</a:t>
            </a:r>
            <a:endParaRPr lang="en-US" sz="45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 advTm="30000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102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17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500"/>
                            </p:stCondLst>
                            <p:childTnLst>
                              <p:par>
                                <p:cTn id="44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0"/>
                            </p:stCondLst>
                            <p:childTnLst>
                              <p:par>
                                <p:cTn id="48" presetID="5" presetClass="entr" presetSubtype="1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2000"/>
                            </p:stCondLst>
                            <p:childTnLst>
                              <p:par>
                                <p:cTn id="52" presetID="14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4500"/>
                            </p:stCondLst>
                            <p:childTnLst>
                              <p:par>
                                <p:cTn id="56" presetID="52" presetClass="entr" presetSubtype="0" fill="hold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6500"/>
                            </p:stCondLst>
                            <p:childTnLst>
                              <p:par>
                                <p:cTn id="62" presetID="3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800" decel="100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9000"/>
                            </p:stCondLst>
                            <p:childTnLst>
                              <p:par>
                                <p:cTn id="71" presetID="48" presetClass="entr" presetSubtype="0" accel="50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600200" y="4648200"/>
            <a:ext cx="8229600" cy="1143000"/>
          </a:xfrm>
        </p:spPr>
        <p:txBody>
          <a:bodyPr/>
          <a:lstStyle/>
          <a:p>
            <a:r>
              <a:rPr lang="en-US" dirty="0" smtClean="0"/>
              <a:t>Ireland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76400"/>
            <a:ext cx="8229600" cy="4525963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3074" name="Picture 2" descr="C:\Program Files\Microsoft Office\MEDIA\CAGCAT10\j033607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5029200"/>
            <a:ext cx="1447800" cy="1466409"/>
          </a:xfrm>
          <a:prstGeom prst="rect">
            <a:avLst/>
          </a:prstGeom>
          <a:noFill/>
        </p:spPr>
      </p:pic>
      <p:pic>
        <p:nvPicPr>
          <p:cNvPr id="6" name="Picture 5" descr="map_of_irelan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" y="457200"/>
            <a:ext cx="4114800" cy="309051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715000" y="228600"/>
            <a:ext cx="32766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dirty="0" smtClean="0"/>
              <a:t>The capital of Ireland is Dublin</a:t>
            </a:r>
            <a:endParaRPr lang="en-US" sz="3500" dirty="0"/>
          </a:p>
        </p:txBody>
      </p:sp>
      <p:sp>
        <p:nvSpPr>
          <p:cNvPr id="9" name="TextBox 8"/>
          <p:cNvSpPr txBox="1"/>
          <p:nvPr/>
        </p:nvSpPr>
        <p:spPr>
          <a:xfrm>
            <a:off x="5715000" y="1447800"/>
            <a:ext cx="3276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dirty="0" smtClean="0"/>
              <a:t>Ireland is located in the Atlantic Ocean.</a:t>
            </a:r>
            <a:endParaRPr lang="en-US" sz="3500" dirty="0"/>
          </a:p>
        </p:txBody>
      </p:sp>
      <p:sp>
        <p:nvSpPr>
          <p:cNvPr id="10" name="TextBox 9"/>
          <p:cNvSpPr txBox="1"/>
          <p:nvPr/>
        </p:nvSpPr>
        <p:spPr>
          <a:xfrm>
            <a:off x="5867400" y="3200400"/>
            <a:ext cx="29718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dirty="0" smtClean="0"/>
              <a:t>It is west of Scotland, England, United Kingdom, and Wales</a:t>
            </a:r>
            <a:endParaRPr lang="en-US" sz="3500" dirty="0"/>
          </a:p>
        </p:txBody>
      </p:sp>
    </p:spTree>
  </p:cSld>
  <p:clrMapOvr>
    <a:masterClrMapping/>
  </p:clrMapOvr>
  <p:transition spd="slow" advTm="15000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7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39" presetClass="entr" presetSubtype="0" accel="10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1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500"/>
                            </p:stCondLst>
                            <p:childTnLst>
                              <p:par>
                                <p:cTn id="32" presetID="5" presetClass="entr" presetSubtype="1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solidFill>
                  <a:srgbClr val="00CC00"/>
                </a:solidFill>
              </a:rPr>
              <a:t>I</a:t>
            </a:r>
            <a:r>
              <a:rPr lang="en-US" sz="6000" dirty="0" smtClean="0">
                <a:solidFill>
                  <a:schemeClr val="bg1"/>
                </a:solidFill>
              </a:rPr>
              <a:t>r</a:t>
            </a:r>
            <a:r>
              <a:rPr lang="en-US" sz="6000" dirty="0" smtClean="0">
                <a:solidFill>
                  <a:srgbClr val="FF6600"/>
                </a:solidFill>
              </a:rPr>
              <a:t>i</a:t>
            </a:r>
            <a:r>
              <a:rPr lang="en-US" sz="6000" dirty="0" smtClean="0">
                <a:solidFill>
                  <a:srgbClr val="00CC00"/>
                </a:solidFill>
              </a:rPr>
              <a:t>s</a:t>
            </a:r>
            <a:r>
              <a:rPr lang="en-US" sz="6000" dirty="0" smtClean="0">
                <a:solidFill>
                  <a:schemeClr val="bg1"/>
                </a:solidFill>
              </a:rPr>
              <a:t>h</a:t>
            </a:r>
            <a:r>
              <a:rPr lang="en-US" sz="6000" dirty="0" smtClean="0"/>
              <a:t> </a:t>
            </a:r>
            <a:r>
              <a:rPr lang="en-US" sz="6000" dirty="0" smtClean="0">
                <a:solidFill>
                  <a:srgbClr val="FF6600"/>
                </a:solidFill>
              </a:rPr>
              <a:t>F</a:t>
            </a:r>
            <a:r>
              <a:rPr lang="en-US" sz="6000" dirty="0" smtClean="0">
                <a:solidFill>
                  <a:srgbClr val="00CC00"/>
                </a:solidFill>
              </a:rPr>
              <a:t>l</a:t>
            </a:r>
            <a:r>
              <a:rPr lang="en-US" sz="6000" dirty="0" smtClean="0">
                <a:solidFill>
                  <a:schemeClr val="bg1"/>
                </a:solidFill>
              </a:rPr>
              <a:t>a</a:t>
            </a:r>
            <a:r>
              <a:rPr lang="en-US" sz="6000" dirty="0" smtClean="0">
                <a:solidFill>
                  <a:srgbClr val="FF6600"/>
                </a:solidFill>
              </a:rPr>
              <a:t>g</a:t>
            </a:r>
            <a:endParaRPr lang="en-US" sz="6000" dirty="0">
              <a:solidFill>
                <a:srgbClr val="FF6600"/>
              </a:solidFill>
            </a:endParaRPr>
          </a:p>
        </p:txBody>
      </p:sp>
      <p:pic>
        <p:nvPicPr>
          <p:cNvPr id="5" name="Content Placeholder 4" descr="Irish Fla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86200" y="1447800"/>
            <a:ext cx="4629233" cy="3080544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solidFill>
                  <a:srgbClr val="FF6600"/>
                </a:solidFill>
              </a:rPr>
              <a:t>The Irish flag is made up of 3 colors:</a:t>
            </a:r>
          </a:p>
          <a:p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Green</a:t>
            </a:r>
          </a:p>
          <a:p>
            <a:r>
              <a:rPr lang="en-US" sz="2000" dirty="0" smtClean="0">
                <a:solidFill>
                  <a:schemeClr val="bg1"/>
                </a:solidFill>
              </a:rPr>
              <a:t>White</a:t>
            </a:r>
          </a:p>
          <a:p>
            <a:r>
              <a:rPr lang="en-US" sz="2000" dirty="0" smtClean="0">
                <a:solidFill>
                  <a:srgbClr val="FF6600"/>
                </a:solidFill>
              </a:rPr>
              <a:t>Orange</a:t>
            </a:r>
          </a:p>
          <a:p>
            <a:r>
              <a:rPr lang="en-US" sz="2000" dirty="0" smtClean="0">
                <a:solidFill>
                  <a:srgbClr val="00CC00"/>
                </a:solidFill>
              </a:rPr>
              <a:t>In that order from left to right. </a:t>
            </a:r>
          </a:p>
          <a:p>
            <a:r>
              <a:rPr lang="en-US" sz="2000" dirty="0" smtClean="0">
                <a:solidFill>
                  <a:schemeClr val="bg1"/>
                </a:solidFill>
              </a:rPr>
              <a:t>What do the colors mean?</a:t>
            </a:r>
          </a:p>
          <a:p>
            <a:r>
              <a:rPr lang="en-US" sz="2000" u="sng" dirty="0" smtClean="0">
                <a:solidFill>
                  <a:srgbClr val="00CC00"/>
                </a:solidFill>
              </a:rPr>
              <a:t>Green</a:t>
            </a:r>
            <a:r>
              <a:rPr lang="en-US" sz="2000" dirty="0" smtClean="0">
                <a:solidFill>
                  <a:srgbClr val="00CC00"/>
                </a:solidFill>
              </a:rPr>
              <a:t>-  Native people of</a:t>
            </a:r>
            <a:r>
              <a:rPr lang="en-US" sz="2000" dirty="0" smtClean="0"/>
              <a:t> </a:t>
            </a:r>
            <a:r>
              <a:rPr lang="en-US" sz="2000" dirty="0" smtClean="0">
                <a:solidFill>
                  <a:srgbClr val="00CC00"/>
                </a:solidFill>
              </a:rPr>
              <a:t>Ireland</a:t>
            </a:r>
          </a:p>
          <a:p>
            <a:r>
              <a:rPr lang="en-US" sz="2000" u="sng" dirty="0" smtClean="0">
                <a:solidFill>
                  <a:schemeClr val="bg1"/>
                </a:solidFill>
              </a:rPr>
              <a:t>White</a:t>
            </a:r>
            <a:r>
              <a:rPr lang="en-US" sz="2000" dirty="0" smtClean="0">
                <a:solidFill>
                  <a:schemeClr val="bg1"/>
                </a:solidFill>
              </a:rPr>
              <a:t>- Peace</a:t>
            </a:r>
          </a:p>
          <a:p>
            <a:r>
              <a:rPr lang="en-US" sz="2000" u="sng" dirty="0" smtClean="0">
                <a:solidFill>
                  <a:srgbClr val="FF6600"/>
                </a:solidFill>
              </a:rPr>
              <a:t>Orange-</a:t>
            </a:r>
            <a:r>
              <a:rPr lang="en-US" sz="2000" dirty="0" smtClean="0"/>
              <a:t>- </a:t>
            </a:r>
            <a:r>
              <a:rPr lang="en-US" sz="2000" dirty="0" smtClean="0">
                <a:solidFill>
                  <a:srgbClr val="FF6600"/>
                </a:solidFill>
              </a:rPr>
              <a:t>British who settled in northern Ireland</a:t>
            </a:r>
          </a:p>
        </p:txBody>
      </p:sp>
    </p:spTree>
  </p:cSld>
  <p:clrMapOvr>
    <a:masterClrMapping/>
  </p:clrMapOvr>
  <p:transition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00"/>
                            </p:stCondLst>
                            <p:childTnLst>
                              <p:par>
                                <p:cTn id="11" presetID="40" presetClass="entr" presetSubtype="0" fill="hold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4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400"/>
                            </p:stCondLst>
                            <p:childTnLst>
                              <p:par>
                                <p:cTn id="24" presetID="1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900"/>
                            </p:stCondLst>
                            <p:childTnLst>
                              <p:par>
                                <p:cTn id="28" presetID="12" presetClass="entr" presetSubtype="4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600"/>
                            </p:stCondLst>
                            <p:childTnLst>
                              <p:par>
                                <p:cTn id="32" presetID="12" presetClass="entr" presetSubtype="4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6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100"/>
                            </p:stCondLst>
                            <p:childTnLst>
                              <p:par>
                                <p:cTn id="48" presetID="1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1100"/>
                            </p:stCondLst>
                            <p:childTnLst>
                              <p:par>
                                <p:cTn id="52" presetID="1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3100"/>
                            </p:stCondLst>
                            <p:childTnLst>
                              <p:par>
                                <p:cTn id="56" presetID="1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8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59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</a:rPr>
              <a:t>Why</a:t>
            </a:r>
            <a:r>
              <a:rPr lang="en-US" sz="4400" dirty="0" smtClean="0"/>
              <a:t> </a:t>
            </a:r>
            <a:r>
              <a:rPr lang="en-US" sz="4400" dirty="0" smtClean="0">
                <a:solidFill>
                  <a:srgbClr val="00CC00"/>
                </a:solidFill>
              </a:rPr>
              <a:t>Green?</a:t>
            </a:r>
            <a:endParaRPr lang="en-US" sz="4400" dirty="0">
              <a:solidFill>
                <a:srgbClr val="00CC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The color for St. Patrick’s day used to be </a:t>
            </a:r>
            <a:r>
              <a:rPr lang="en-US" dirty="0" smtClean="0">
                <a:solidFill>
                  <a:srgbClr val="30B5F0"/>
                </a:solidFill>
              </a:rPr>
              <a:t>blue</a:t>
            </a:r>
            <a:r>
              <a:rPr lang="en-US" dirty="0" smtClean="0">
                <a:solidFill>
                  <a:schemeClr val="bg1"/>
                </a:solidFill>
              </a:rPr>
              <a:t>.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Over many years the color changed to green.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“ the </a:t>
            </a:r>
            <a:r>
              <a:rPr lang="en-US" dirty="0">
                <a:solidFill>
                  <a:schemeClr val="bg1"/>
                </a:solidFill>
              </a:rPr>
              <a:t>w</a:t>
            </a:r>
            <a:r>
              <a:rPr lang="en-US" dirty="0" smtClean="0">
                <a:solidFill>
                  <a:schemeClr val="bg1"/>
                </a:solidFill>
              </a:rPr>
              <a:t>earin of the green” means to wear a shamrock on your clothes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5" name="Picture 2" descr="C:\Program Files\Microsoft Office\MEDIA\CAGCAT10\j0336075.wmf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62000" y="3657600"/>
            <a:ext cx="2362200" cy="2362200"/>
          </a:xfrm>
          <a:prstGeom prst="rect">
            <a:avLst/>
          </a:prstGeom>
          <a:noFill/>
        </p:spPr>
      </p:pic>
      <p:pic>
        <p:nvPicPr>
          <p:cNvPr id="6" name="Picture 5" descr="gree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9600" y="1600200"/>
            <a:ext cx="2447925" cy="1866900"/>
          </a:xfrm>
          <a:prstGeom prst="rect">
            <a:avLst/>
          </a:prstGeom>
        </p:spPr>
      </p:pic>
    </p:spTree>
  </p:cSld>
  <p:clrMapOvr>
    <a:masterClrMapping/>
  </p:clrMapOvr>
  <p:transition spd="slow" advTm="15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"/>
                            </p:stCondLst>
                            <p:childTnLst>
                              <p:par>
                                <p:cTn id="1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"/>
                            </p:stCondLst>
                            <p:childTnLst>
                              <p:par>
                                <p:cTn id="2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900"/>
                            </p:stCondLst>
                            <p:childTnLst>
                              <p:par>
                                <p:cTn id="2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00"/>
                            </p:stCondLst>
                            <p:childTnLst>
                              <p:par>
                                <p:cTn id="3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724400"/>
            <a:ext cx="5486400" cy="566738"/>
          </a:xfrm>
        </p:spPr>
        <p:txBody>
          <a:bodyPr>
            <a:noAutofit/>
          </a:bodyPr>
          <a:lstStyle/>
          <a:p>
            <a:pPr algn="ctr"/>
            <a:r>
              <a:rPr lang="en-US" sz="2500" dirty="0" smtClean="0"/>
              <a:t/>
            </a:r>
            <a:br>
              <a:rPr lang="en-US" sz="2500" dirty="0" smtClean="0"/>
            </a:br>
            <a:endParaRPr lang="en-US" sz="25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257800"/>
            <a:ext cx="5486400" cy="804862"/>
          </a:xfrm>
        </p:spPr>
        <p:txBody>
          <a:bodyPr>
            <a:noAutofit/>
          </a:bodyPr>
          <a:lstStyle/>
          <a:p>
            <a:pPr algn="ctr"/>
            <a:r>
              <a:rPr lang="en-US" sz="3000" dirty="0" smtClean="0"/>
              <a:t>Traditionally kilts are worn and bagpipes are played</a:t>
            </a:r>
            <a:endParaRPr lang="en-US" sz="3000" dirty="0"/>
          </a:p>
        </p:txBody>
      </p:sp>
      <p:sp>
        <p:nvSpPr>
          <p:cNvPr id="5" name="TextBox 4"/>
          <p:cNvSpPr txBox="1"/>
          <p:nvPr/>
        </p:nvSpPr>
        <p:spPr>
          <a:xfrm>
            <a:off x="914400" y="6172200"/>
            <a:ext cx="8001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Fun Fact: The first St. Patrick’s Day Parade was held in the U.S. NOT Ireland.</a:t>
            </a:r>
            <a:endParaRPr lang="en-US" dirty="0"/>
          </a:p>
        </p:txBody>
      </p:sp>
      <p:pic>
        <p:nvPicPr>
          <p:cNvPr id="8" name="Picture Placeholder 7" descr="St. Patrick's Day Parade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5417" r="5417"/>
          <a:stretch>
            <a:fillRect/>
          </a:stretch>
        </p:blipFill>
        <p:spPr/>
      </p:pic>
      <p:sp>
        <p:nvSpPr>
          <p:cNvPr id="10" name="TextBox 9"/>
          <p:cNvSpPr txBox="1"/>
          <p:nvPr/>
        </p:nvSpPr>
        <p:spPr>
          <a:xfrm>
            <a:off x="1828800" y="152400"/>
            <a:ext cx="518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Bagpipers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752600" y="4800600"/>
            <a:ext cx="5638800" cy="418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20" dirty="0" smtClean="0"/>
              <a:t>St. Patrick’s Day Parade (New York City, New York)</a:t>
            </a:r>
            <a:endParaRPr lang="en-US" sz="2120" dirty="0"/>
          </a:p>
        </p:txBody>
      </p:sp>
    </p:spTree>
  </p:cSld>
  <p:clrMapOvr>
    <a:masterClrMapping/>
  </p:clrMapOvr>
  <p:transition spd="slow" advTm="16000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4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7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FF00"/>
                </a:solidFill>
              </a:rPr>
              <a:t>References:</a:t>
            </a:r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000" dirty="0" smtClean="0">
                <a:solidFill>
                  <a:srgbClr val="00FF00"/>
                </a:solidFill>
                <a:hlinkClick r:id="rId3"/>
              </a:rPr>
              <a:t>http://</a:t>
            </a:r>
            <a:r>
              <a:rPr lang="en-US" sz="3000" dirty="0" err="1" smtClean="0">
                <a:solidFill>
                  <a:srgbClr val="00FF00"/>
                </a:solidFill>
                <a:hlinkClick r:id="rId3"/>
              </a:rPr>
              <a:t>en.wikipedia.org</a:t>
            </a:r>
            <a:r>
              <a:rPr lang="en-US" sz="3000" dirty="0" smtClean="0">
                <a:solidFill>
                  <a:srgbClr val="00FF00"/>
                </a:solidFill>
                <a:hlinkClick r:id="rId3"/>
              </a:rPr>
              <a:t>/wiki/</a:t>
            </a:r>
            <a:r>
              <a:rPr lang="en-US" sz="3000" dirty="0" err="1" smtClean="0">
                <a:solidFill>
                  <a:srgbClr val="00FF00"/>
                </a:solidFill>
                <a:hlinkClick r:id="rId3"/>
              </a:rPr>
              <a:t>Saint_Patrick‘s_Day</a:t>
            </a:r>
            <a:endParaRPr lang="en-US" sz="3000" dirty="0" smtClean="0">
              <a:solidFill>
                <a:srgbClr val="00FF00"/>
              </a:solidFill>
            </a:endParaRPr>
          </a:p>
          <a:p>
            <a:r>
              <a:rPr lang="en-US" sz="2800" u="sng" dirty="0" smtClean="0">
                <a:solidFill>
                  <a:srgbClr val="00FF00"/>
                </a:solidFill>
                <a:hlinkClick r:id="rId4"/>
              </a:rPr>
              <a:t>www.historychannel.com/exhibits/stpatricksday</a:t>
            </a:r>
            <a:endParaRPr lang="en-US" sz="2800" u="sng" dirty="0" smtClean="0">
              <a:solidFill>
                <a:srgbClr val="00FF00"/>
              </a:solidFill>
            </a:endParaRPr>
          </a:p>
          <a:p>
            <a:r>
              <a:rPr lang="en-US" sz="2800" dirty="0" smtClean="0">
                <a:solidFill>
                  <a:srgbClr val="00FF00"/>
                </a:solidFill>
                <a:hlinkClick r:id="rId5"/>
              </a:rPr>
              <a:t>http://www.history.com/topics/st-patricks-day</a:t>
            </a:r>
            <a:endParaRPr lang="en-US" sz="2800" dirty="0" smtClean="0">
              <a:solidFill>
                <a:srgbClr val="00FF00"/>
              </a:solidFill>
            </a:endParaRPr>
          </a:p>
          <a:p>
            <a:r>
              <a:rPr lang="en-US" sz="2800" dirty="0" smtClean="0">
                <a:solidFill>
                  <a:srgbClr val="00FF00"/>
                </a:solidFill>
                <a:hlinkClick r:id="rId6"/>
              </a:rPr>
              <a:t>http://www.enchantedlearning.com/europe/ireland/flaganswers.shtml</a:t>
            </a:r>
            <a:endParaRPr lang="en-US" sz="2800" dirty="0" smtClean="0">
              <a:solidFill>
                <a:srgbClr val="00FF00"/>
              </a:solidFill>
            </a:endParaRPr>
          </a:p>
          <a:p>
            <a:endParaRPr lang="en-US" sz="2800" dirty="0" smtClean="0"/>
          </a:p>
          <a:p>
            <a:endParaRPr lang="en-US" sz="2800" dirty="0"/>
          </a:p>
          <a:p>
            <a:endParaRPr lang="en-US" sz="3000" dirty="0"/>
          </a:p>
        </p:txBody>
      </p:sp>
    </p:spTree>
  </p:cSld>
  <p:clrMapOvr>
    <a:masterClrMapping/>
  </p:clrMapOvr>
  <p:transition spd="slow" advClick="0" advTm="10000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CC00"/>
      </a:accent1>
      <a:accent2>
        <a:srgbClr val="00B050"/>
      </a:accent2>
      <a:accent3>
        <a:srgbClr val="00FF00"/>
      </a:accent3>
      <a:accent4>
        <a:srgbClr val="000000"/>
      </a:accent4>
      <a:accent5>
        <a:srgbClr val="009900"/>
      </a:accent5>
      <a:accent6>
        <a:srgbClr val="FFFFFF"/>
      </a:accent6>
      <a:hlink>
        <a:srgbClr val="006600"/>
      </a:hlink>
      <a:folHlink>
        <a:srgbClr val="0099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386</Words>
  <Application>Microsoft Office PowerPoint</Application>
  <PresentationFormat>On-screen Show (4:3)</PresentationFormat>
  <Paragraphs>56</Paragraphs>
  <Slides>9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Slide 1</vt:lpstr>
      <vt:lpstr>Slide 2</vt:lpstr>
      <vt:lpstr>Who was Saint Patrick?</vt:lpstr>
      <vt:lpstr>Symbols used for St. Patrick’s Day</vt:lpstr>
      <vt:lpstr>Ireland</vt:lpstr>
      <vt:lpstr>Irish Flag</vt:lpstr>
      <vt:lpstr>Why Green?</vt:lpstr>
      <vt:lpstr> </vt:lpstr>
      <vt:lpstr>References:</vt:lpstr>
    </vt:vector>
  </TitlesOfParts>
  <Company>Acer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Valued Acer Customer</dc:creator>
  <cp:lastModifiedBy>MGS</cp:lastModifiedBy>
  <cp:revision>19</cp:revision>
  <dcterms:created xsi:type="dcterms:W3CDTF">2012-02-24T17:43:10Z</dcterms:created>
  <dcterms:modified xsi:type="dcterms:W3CDTF">2012-03-02T17:15:38Z</dcterms:modified>
</cp:coreProperties>
</file>